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B8FE69-2215-4C05-9C35-724754C3563D}">
  <a:tblStyle styleId="{F4B8FE69-2215-4C05-9C35-724754C356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c0be70a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c0be70a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5878f3a5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5878f3a5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5878f3a5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5878f3a5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5878f3a5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5878f3a5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5878f3a58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5878f3a58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5878f3a5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5878f3a5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5878f3a5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5878f3a5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89819053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89819053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89819053d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89819053d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89819053d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89819053d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c0be70a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c0be70a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5878f3a5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5878f3a5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5878f3a5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5878f3a5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5878f3a5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5878f3a5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89819053d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89819053d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89819053d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89819053d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c0be70a1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c0be70a1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5878f3a5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5878f3a5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878f3a5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5878f3a5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ba97bda3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ba97bda3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5878f3a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5878f3a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5878f3a5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5878f3a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5878f3a5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5878f3a5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5878f3a5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5878f3a5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5878f3a5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5878f3a5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5878f3a5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5878f3a5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878f3a5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878f3a5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explosion/sense2vec#-prodigy-recipes" TargetMode="External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arxiv.org/pdf/1910.13461.pdf" TargetMode="External"/><Relationship Id="rId4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arxiv.org/pdf/1910.02029.pdf" TargetMode="External"/><Relationship Id="rId4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arxiv.org/pdf/1911.07918.pdf" TargetMode="External"/><Relationship Id="rId4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arxiv.org/pdf/1911.08113.pdf" TargetMode="External"/><Relationship Id="rId4" Type="http://schemas.openxmlformats.org/officeDocument/2006/relationships/hyperlink" Target="https://arxiv.org/pdf/1911.07474.pdf" TargetMode="External"/><Relationship Id="rId5" Type="http://schemas.openxmlformats.org/officeDocument/2006/relationships/hyperlink" Target="https://arxiv.org/pdf/1911.09304.pdf" TargetMode="External"/><Relationship Id="rId6" Type="http://schemas.openxmlformats.org/officeDocument/2006/relationships/hyperlink" Target="https://arxiv.org/pdf/1911.08744.pdf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hyperlink" Target="https://hanlp.hankcs.com/en/demos/amr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solidFill>
                  <a:srgbClr val="222222"/>
                </a:solidFill>
                <a:highlight>
                  <a:srgbClr val="FFFFFF"/>
                </a:highlight>
              </a:rPr>
              <a:t>Сучасні техніки застосування технологій машинного навчання до обробки текстів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" y="0"/>
            <a:ext cx="9144000" cy="5144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9963"/>
            <a:ext cx="8839199" cy="333702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Bag of words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TF-IDF  </a:t>
            </a:r>
            <a:r>
              <a:rPr lang="uk" sz="1800"/>
              <a:t>(</a:t>
            </a:r>
            <a:r>
              <a:rPr lang="uk" sz="1800">
                <a:solidFill>
                  <a:srgbClr val="3C4043"/>
                </a:solidFill>
                <a:highlight>
                  <a:srgbClr val="FFFFFF"/>
                </a:highlight>
              </a:rPr>
              <a:t>TF — term frequency, IDF — inverse document frequency</a:t>
            </a:r>
            <a:r>
              <a:rPr lang="uk" sz="1800"/>
              <a:t>)</a:t>
            </a:r>
            <a:endParaRPr sz="1800"/>
          </a:p>
        </p:txBody>
      </p:sp>
      <p:pic>
        <p:nvPicPr>
          <p:cNvPr id="114" name="Google Shape;1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6958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Gensim - Word2vec vectors </a:t>
            </a:r>
            <a:r>
              <a:rPr lang="uk"/>
              <a:t>visualization</a:t>
            </a:r>
            <a:endParaRPr/>
          </a:p>
        </p:txBody>
      </p:sp>
      <p:pic>
        <p:nvPicPr>
          <p:cNvPr id="120" name="Google Shape;1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170125"/>
            <a:ext cx="4228713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9575" y="2197275"/>
            <a:ext cx="4796151" cy="167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50" y="661263"/>
            <a:ext cx="867731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9800"/>
            <a:ext cx="8839201" cy="4003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FastText</a:t>
            </a:r>
            <a:endParaRPr/>
          </a:p>
        </p:txBody>
      </p:sp>
      <p:pic>
        <p:nvPicPr>
          <p:cNvPr id="137" name="Google Shape;1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775" y="3095200"/>
            <a:ext cx="5288526" cy="194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88" y="1184538"/>
            <a:ext cx="4048125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Transformers (t2t)</a:t>
            </a:r>
            <a:endParaRPr/>
          </a:p>
        </p:txBody>
      </p:sp>
      <p:pic>
        <p:nvPicPr>
          <p:cNvPr id="144" name="Google Shape;1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375" y="1105825"/>
            <a:ext cx="679725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ChatGPT (GPT-3.5)</a:t>
            </a:r>
            <a:endParaRPr/>
          </a:p>
        </p:txBody>
      </p:sp>
      <p:pic>
        <p:nvPicPr>
          <p:cNvPr id="150" name="Google Shape;15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38467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Diffusion models (t2i)</a:t>
            </a:r>
            <a:endParaRPr/>
          </a:p>
        </p:txBody>
      </p:sp>
      <p:pic>
        <p:nvPicPr>
          <p:cNvPr id="156" name="Google Shape;1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093925"/>
            <a:ext cx="855230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719475" y="3082075"/>
            <a:ext cx="56154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16 лет преподавательской деятельности в ВУЗах;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5 лет в IT;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3 года на позиции Data Scientist в SPD-Group Ukraine;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2 года Senior Data Analyst в EPAM Ukraine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3 сезона - преподаватель на GeekHub на курсе </a:t>
            </a:r>
            <a:r>
              <a:rPr lang="uk" sz="1200"/>
              <a:t>Data Science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uk" sz="1200"/>
              <a:t>3 года - преподаватель на курсах Intro Python, ML в IT школе Hillel</a:t>
            </a:r>
            <a:endParaRPr sz="1200"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75" y="877600"/>
            <a:ext cx="1896994" cy="25293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3176050" y="1739125"/>
            <a:ext cx="39081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/>
              <a:t>Денис Ступак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/>
              <a:t>Data Scientist, EPAM Ukraine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Sence2vec</a:t>
            </a:r>
            <a:r>
              <a:rPr lang="uk">
                <a:solidFill>
                  <a:srgbClr val="000000"/>
                </a:solidFill>
              </a:rPr>
              <a:t> </a:t>
            </a:r>
            <a:r>
              <a:rPr lang="uk" sz="1100">
                <a:solidFill>
                  <a:srgbClr val="000000"/>
                </a:solidFill>
              </a:rPr>
              <a:t>(</a:t>
            </a:r>
            <a:r>
              <a:rPr lang="uk" sz="1100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https://github.com/explosion/sense2vec</a:t>
            </a:r>
            <a:r>
              <a:rPr lang="uk" sz="1100">
                <a:solidFill>
                  <a:srgbClr val="000000"/>
                </a:solidFill>
              </a:rPr>
              <a:t>)</a:t>
            </a:r>
            <a:endParaRPr sz="1100">
              <a:solidFill>
                <a:srgbClr val="000000"/>
              </a:solidFill>
            </a:endParaRPr>
          </a:p>
        </p:txBody>
      </p:sp>
      <p:pic>
        <p:nvPicPr>
          <p:cNvPr id="162" name="Google Shape;16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600" y="1069400"/>
            <a:ext cx="678279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Text </a:t>
            </a:r>
            <a:r>
              <a:rPr lang="uk"/>
              <a:t>summarization (</a:t>
            </a:r>
            <a:r>
              <a:rPr lang="uk" sz="1100" u="sng">
                <a:solidFill>
                  <a:schemeClr val="hlink"/>
                </a:solidFill>
                <a:hlinkClick r:id="rId3"/>
              </a:rPr>
              <a:t>https://arxiv.org/pdf/1910.13461.pdf</a:t>
            </a:r>
            <a:r>
              <a:rPr lang="uk"/>
              <a:t>)</a:t>
            </a:r>
            <a:endParaRPr/>
          </a:p>
        </p:txBody>
      </p:sp>
      <p:pic>
        <p:nvPicPr>
          <p:cNvPr id="168" name="Google Shape;16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860261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/>
          <p:nvPr>
            <p:ph type="title"/>
          </p:nvPr>
        </p:nvSpPr>
        <p:spPr>
          <a:xfrm>
            <a:off x="311700" y="286950"/>
            <a:ext cx="8520600" cy="11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Talk2Nav: Long-Range Vision-and-Language Navigation in Cities </a:t>
            </a:r>
            <a:br>
              <a:rPr lang="uk"/>
            </a:br>
            <a:r>
              <a:rPr lang="uk" sz="1100"/>
              <a:t>(</a:t>
            </a:r>
            <a:r>
              <a:rPr lang="uk" sz="1100" u="sng">
                <a:solidFill>
                  <a:schemeClr val="hlink"/>
                </a:solidFill>
                <a:hlinkClick r:id="rId3"/>
              </a:rPr>
              <a:t>https://arxiv.org/pdf/1910.02029.pdf</a:t>
            </a:r>
            <a:r>
              <a:rPr lang="uk" sz="1100"/>
              <a:t>)</a:t>
            </a:r>
            <a:endParaRPr sz="1100"/>
          </a:p>
        </p:txBody>
      </p:sp>
      <p:pic>
        <p:nvPicPr>
          <p:cNvPr id="174" name="Google Shape;1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7488" y="1443725"/>
            <a:ext cx="7209027" cy="355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Text2SQL</a:t>
            </a:r>
            <a:endParaRPr/>
          </a:p>
        </p:txBody>
      </p:sp>
      <p:pic>
        <p:nvPicPr>
          <p:cNvPr id="180" name="Google Shape;18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225" y="165313"/>
            <a:ext cx="5282575" cy="481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Text2Shape</a:t>
            </a:r>
            <a:endParaRPr/>
          </a:p>
        </p:txBody>
      </p:sp>
      <p:pic>
        <p:nvPicPr>
          <p:cNvPr id="186" name="Google Shape;18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2000" y="135013"/>
            <a:ext cx="5849739" cy="487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/>
          <p:nvPr>
            <p:ph type="title"/>
          </p:nvPr>
        </p:nvSpPr>
        <p:spPr>
          <a:xfrm>
            <a:off x="311700" y="337400"/>
            <a:ext cx="8520600" cy="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400"/>
              <a:t>Improving Document Classification with Multi-Sense Embeddings </a:t>
            </a:r>
            <a:r>
              <a:rPr lang="uk" sz="1100"/>
              <a:t>(</a:t>
            </a:r>
            <a:r>
              <a:rPr lang="uk" sz="1100" u="sng">
                <a:solidFill>
                  <a:schemeClr val="hlink"/>
                </a:solidFill>
                <a:hlinkClick r:id="rId3"/>
              </a:rPr>
              <a:t>https://arxiv.org/pdf/1911.07918.pdf</a:t>
            </a:r>
            <a:r>
              <a:rPr lang="uk" sz="1100"/>
              <a:t>)</a:t>
            </a:r>
            <a:endParaRPr sz="1100"/>
          </a:p>
        </p:txBody>
      </p:sp>
      <p:pic>
        <p:nvPicPr>
          <p:cNvPr id="197" name="Google Shape;19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325" y="1205200"/>
            <a:ext cx="6875348" cy="37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>
                <a:solidFill>
                  <a:srgbClr val="000000"/>
                </a:solidFill>
              </a:rPr>
              <a:t>Hunting for Troll Comments in News Community Forums </a:t>
            </a:r>
            <a:r>
              <a:rPr lang="uk" sz="1100"/>
              <a:t>(</a:t>
            </a:r>
            <a:r>
              <a:rPr lang="uk" sz="1100" u="sng">
                <a:solidFill>
                  <a:schemeClr val="hlink"/>
                </a:solidFill>
                <a:hlinkClick r:id="rId3"/>
              </a:rPr>
              <a:t>https://arxiv.org/pdf/1911.08113.pdf</a:t>
            </a:r>
            <a:r>
              <a:rPr lang="uk" sz="1100"/>
              <a:t>)</a:t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>
                <a:solidFill>
                  <a:srgbClr val="000000"/>
                </a:solidFill>
              </a:rPr>
              <a:t>Deep and dense sarcasm detection </a:t>
            </a:r>
            <a:r>
              <a:rPr lang="uk" sz="1100"/>
              <a:t>(</a:t>
            </a:r>
            <a:r>
              <a:rPr lang="uk" sz="1100" u="sng">
                <a:solidFill>
                  <a:schemeClr val="hlink"/>
                </a:solidFill>
                <a:hlinkClick r:id="rId4"/>
              </a:rPr>
              <a:t>https://arxiv.org/pdf/1911.07474.pdf</a:t>
            </a:r>
            <a:r>
              <a:rPr lang="uk" sz="1100"/>
              <a:t>)</a:t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>
                <a:solidFill>
                  <a:srgbClr val="000000"/>
                </a:solidFill>
              </a:rPr>
              <a:t>Automatic Text-based Personality Recognition on Monologues and Multiparty Dialogues Using Attentive Networks and Contextual Embeddings </a:t>
            </a:r>
            <a:r>
              <a:rPr lang="uk" sz="1100"/>
              <a:t>(</a:t>
            </a:r>
            <a:r>
              <a:rPr lang="uk" sz="1100" u="sng">
                <a:solidFill>
                  <a:schemeClr val="hlink"/>
                </a:solidFill>
                <a:hlinkClick r:id="rId5"/>
              </a:rPr>
              <a:t>https://arxiv.org/pdf/1911.09304.pdf</a:t>
            </a:r>
            <a:r>
              <a:rPr lang="uk" sz="1100"/>
              <a:t>)</a:t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>
                <a:solidFill>
                  <a:srgbClr val="2D2D2D"/>
                </a:solidFill>
                <a:highlight>
                  <a:srgbClr val="FFFFFF"/>
                </a:highlight>
              </a:rPr>
              <a:t>Log Message Anomaly Detection and Classification Using Auto-B/LSTM and Auto-GRU </a:t>
            </a:r>
            <a:r>
              <a:rPr lang="uk" sz="1100">
                <a:solidFill>
                  <a:srgbClr val="2D2D2D"/>
                </a:solidFill>
                <a:highlight>
                  <a:srgbClr val="FFFFFF"/>
                </a:highlight>
              </a:rPr>
              <a:t>(</a:t>
            </a:r>
            <a:r>
              <a:rPr lang="uk" sz="1100" u="sng">
                <a:solidFill>
                  <a:schemeClr val="hlink"/>
                </a:solidFill>
                <a:hlinkClick r:id="rId6"/>
              </a:rPr>
              <a:t>https://arxiv.org/pdf/1911.08744.pdf</a:t>
            </a:r>
            <a:r>
              <a:rPr lang="uk" sz="1100">
                <a:solidFill>
                  <a:srgbClr val="2D2D2D"/>
                </a:solidFill>
                <a:highlight>
                  <a:srgbClr val="FFFFFF"/>
                </a:highlight>
              </a:rPr>
              <a:t>) </a:t>
            </a:r>
            <a:endParaRPr>
              <a:solidFill>
                <a:srgbClr val="2D2D2D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D2D2D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12" y="0"/>
            <a:ext cx="861118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175" y="177400"/>
            <a:ext cx="7781650" cy="478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838" y="123713"/>
            <a:ext cx="6074325" cy="489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13050"/>
            <a:ext cx="8839201" cy="4117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Google Shape;81;p18"/>
          <p:cNvGraphicFramePr/>
          <p:nvPr/>
        </p:nvGraphicFramePr>
        <p:xfrm>
          <a:off x="821588" y="44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{F4B8FE69-2215-4C05-9C35-724754C3563D}</a:tableStyleId>
              </a:tblPr>
              <a:tblGrid>
                <a:gridCol w="478450"/>
                <a:gridCol w="7022375"/>
              </a:tblGrid>
              <a:tr h="4258100">
                <a:tc>
                  <a:txBody>
                    <a:bodyPr/>
                    <a:lstStyle/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9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10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11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12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13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14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15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16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17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18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19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21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" sz="900">
                          <a:solidFill>
                            <a:srgbClr val="555555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22</a:t>
                      </a:r>
                      <a:endParaRPr sz="900">
                        <a:solidFill>
                          <a:srgbClr val="555555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doc = nlp("Next week I'll   be in Madrid.")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token in doc: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print("{0}\t{1}\t{2}\t{3}\t{4}\t{5}\t{6}\t{7}".format(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token.text,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token.idx,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token.lemma_,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token.is_punct,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token.is_space,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token.shape_,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token.pos_,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token.tag_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))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Next      0   next    False   False   Xxxx    ADJ     JJ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week      5   week    False   False   xxxx    NOUN    NN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I         10  -PRON-  False   False   X       PRON    PRP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'll       11  will    False   False   'xx     VERB    MD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  	      15          False   True            SPACE   _SP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be        17  be      False   False   xx      VERB    VB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in        20  in      False   False   xx      ADP     IN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Madrid    23  madrid  False   False   Xxxxx   PROPN   NNP</a:t>
                      </a:r>
                      <a:endParaRPr sz="900">
                        <a:solidFill>
                          <a:schemeClr val="dk1"/>
                        </a:solidFill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50800" marR="508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uk" sz="900">
                          <a:solidFill>
                            <a:schemeClr val="dk1"/>
                          </a:solidFill>
                          <a:highlight>
                            <a:srgbClr val="F8F8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 .         29  .       True    False   .       PUNCT   .</a:t>
                      </a:r>
                      <a:endParaRPr sz="900">
                        <a:highlight>
                          <a:srgbClr val="F8F8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000" y="89425"/>
            <a:ext cx="6214151" cy="45644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-93225" y="4653850"/>
            <a:ext cx="58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u="sng">
                <a:solidFill>
                  <a:schemeClr val="hlink"/>
                </a:solidFill>
                <a:hlinkClick r:id="rId4"/>
              </a:rPr>
              <a:t>https://hanlp.hankcs.com/en/demos/amr.html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7763"/>
            <a:ext cx="8839203" cy="4747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9188"/>
            <a:ext cx="8839201" cy="448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